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9792D-CD5B-4B5C-B7C7-3541A7C655E9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69A59-ABF2-4494-8484-B584821E99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664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6DFED-79C9-4E73-83D3-6FEB2A3502A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05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FF2BDA-267D-46F8-8BAE-8609DDFDD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5AA564C-2871-408A-B690-0B8BF7371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ACA0F2-3EEA-41CC-A2F3-291AD3DE6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4439E1-D60F-43C5-B613-3A25C8539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BCD519-C679-4952-B3A5-841A9E12C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2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7F78D1-0DBC-4490-B441-DF9E31E6E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C6353E-22A1-47A1-90E4-DC41D3675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376ED9-B20B-49CB-A817-E6082F4A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59EDE5-CADF-4A68-BBC4-EDED5750B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69857D-F4B9-4170-B5FA-0AE011E19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79E63EF-5801-415A-953D-2DCC9BC5F6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6FC0EB-7E61-4990-BD3E-E65C621B2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2E3CE4-C060-4681-8928-AD46FEDA1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FE914C-23CE-4A59-9557-A6DB67529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C715E7-58EA-49FE-8A86-B8DFDB1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4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CA4DF0-A040-4AFF-A578-279602A31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C348DB-D958-4D89-9158-0551BB2C2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DCCD4D-21C3-4633-A5DD-F127800F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35B167-7C43-457E-BAB4-5E8E4A460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19074F-8F8F-43BA-B182-E29F3128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15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704355-B169-4C47-8E0B-08F8369CA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B70CA0-C712-4B13-A094-B0C1AF749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E8276C-9C67-4162-8B14-F5FED59CF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3FB15D-0659-4ED1-80E1-DD61DA12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B9071D-A1C2-4E15-BF25-C38887395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8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C6E0BC-854E-4BFD-A1EB-508908BCF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DC61D1-5025-48E4-AC86-21765A336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BCB734-5A8B-4E75-AF98-F83FFF062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567BE5-FA72-4595-8AF1-FCBD13FEB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48B296-700B-44CB-8AC6-B9FC6810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0A8497-A054-40BC-9EB7-A3208D43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07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FB55D-D284-4A0D-B894-800B4B682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E0DF00-80B2-401B-8C68-5D91BAE3A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BA1AE0-8442-4AD4-B529-1C825A0A5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5A985AF-ACC8-4488-8DC2-609C50A3A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D7B9173-E494-4376-8E2A-1A5986E02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B8239E1-1031-4C10-B89D-4C118C39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1E079F2-8E33-49DD-8B82-73D7D38C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29694E0-C81D-477E-8678-13DD6C3CC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58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896C64-1A6E-4647-BA66-157708E39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AE9F2F7-2D1C-466A-AB62-884204DA1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808EC88-B5B5-488C-A6D9-8E2FAF5CE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4D8128-4803-4505-832A-3FA81B154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256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F1B8C05-9F88-4A2D-92B4-D2D602B2A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7E854D7-0B94-4ABD-85DA-AF06B2CAB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6B38C4A-88EE-4986-AB13-B345AED48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85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F2A696-8258-448B-B3BE-BD126784A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C26F7E-9B9E-4141-A911-F75D900C6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849D93-4DC7-468D-A2CA-6755EDFB4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90D11D-C673-4C7D-999C-F6B053FA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BB2BFA-8EAB-4923-A235-DB73ED54E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27CF81-ECA6-4724-B3FB-D69942A8B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02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E906CD-E7E7-4DA2-90A7-9A7A39202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9C9BC84-9D18-4045-A76C-F026B83459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03EAE7-7647-4589-8CAE-579174CAD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706390-1F46-4116-95E4-C4E0A635B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D01FB3-7C3C-48FC-BBF4-B9662F1F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EB4AA7-FB7D-455F-B1B3-53177F37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61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E2B4DB4-26CD-4594-8790-4EFCC99C1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4B998A-E277-4286-9224-99E7C756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97E798-8273-464F-985C-953E35234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A1D4C-2894-4A1F-9F76-BD7FF374657F}" type="datetimeFigureOut">
              <a:rPr lang="it-IT" smtClean="0"/>
              <a:t>03/01/2018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1C5506-6CAB-4AC9-934F-9937BE6A1C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CDAD91-DA31-44F8-BFB8-4F79A46C3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1B72B-65E4-48A8-8C68-A76E82C4A6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41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283" y="28733"/>
            <a:ext cx="2887578" cy="139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magine 10" descr="international_country_flag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743" y="28732"/>
            <a:ext cx="3041973" cy="1381048"/>
          </a:xfrm>
          <a:prstGeom prst="rect">
            <a:avLst/>
          </a:prstGeom>
        </p:spPr>
      </p:pic>
      <p:pic>
        <p:nvPicPr>
          <p:cNvPr id="14" name="Immagine 13" descr="logo CDI Nuovo 201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420" y="5761906"/>
            <a:ext cx="1980133" cy="39624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magine 14" descr="Federmanager_vettoriale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993" y="5761906"/>
            <a:ext cx="2170457" cy="25200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495798" y="157940"/>
            <a:ext cx="32244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rgbClr val="000090"/>
                </a:solidFill>
                <a:latin typeface="Arial Narrow"/>
                <a:cs typeface="Arial Narrow"/>
              </a:rPr>
              <a:t>Voucher MISE</a:t>
            </a:r>
            <a:br>
              <a:rPr lang="it-IT" sz="3600" dirty="0">
                <a:solidFill>
                  <a:srgbClr val="000090"/>
                </a:solidFill>
                <a:latin typeface="Arial Narrow"/>
                <a:cs typeface="Arial Narrow"/>
              </a:rPr>
            </a:br>
            <a:r>
              <a:rPr lang="it-IT" sz="2800" dirty="0">
                <a:solidFill>
                  <a:srgbClr val="C00000"/>
                </a:solidFill>
                <a:latin typeface="Arial Narrow"/>
                <a:cs typeface="Arial Narrow"/>
              </a:rPr>
              <a:t>10.000 -15.000 </a:t>
            </a:r>
            <a:r>
              <a:rPr lang="it-IT" sz="2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rPr>
              <a:t>€</a:t>
            </a:r>
            <a:endParaRPr lang="it-IT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itolo 1"/>
          <p:cNvSpPr>
            <a:spLocks noGrp="1"/>
          </p:cNvSpPr>
          <p:nvPr>
            <p:ph type="ctrTitle"/>
          </p:nvPr>
        </p:nvSpPr>
        <p:spPr>
          <a:xfrm>
            <a:off x="1632283" y="1396753"/>
            <a:ext cx="8761081" cy="1933354"/>
          </a:xfrm>
          <a:noFill/>
        </p:spPr>
        <p:txBody>
          <a:bodyPr>
            <a:noAutofit/>
          </a:bodyPr>
          <a:lstStyle/>
          <a:p>
            <a:pPr algn="l"/>
            <a:r>
              <a:rPr lang="it-IT" sz="3600" b="1" dirty="0">
                <a:solidFill>
                  <a:srgbClr val="000090"/>
                </a:solidFill>
                <a:latin typeface="Arial Narrow"/>
                <a:cs typeface="Arial Narrow"/>
              </a:rPr>
              <a:t>Le  2  Soluzioni del  Pack T.E.M. di  </a:t>
            </a:r>
            <a:r>
              <a:rPr lang="it-IT" sz="3600" b="1" dirty="0" err="1">
                <a:solidFill>
                  <a:srgbClr val="000090"/>
                </a:solidFill>
                <a:latin typeface="Arial Narrow"/>
                <a:cs typeface="Arial Narrow"/>
              </a:rPr>
              <a:t>CDi</a:t>
            </a:r>
            <a:r>
              <a:rPr lang="it-IT" sz="3600" b="1" dirty="0">
                <a:solidFill>
                  <a:srgbClr val="000090"/>
                </a:solidFill>
                <a:latin typeface="Arial Narrow"/>
                <a:cs typeface="Arial Narrow"/>
              </a:rPr>
              <a:t> Manager </a:t>
            </a:r>
            <a:br>
              <a:rPr lang="it-IT" sz="3600" b="1" dirty="0">
                <a:solidFill>
                  <a:srgbClr val="000090"/>
                </a:solidFill>
                <a:latin typeface="Arial Narrow"/>
                <a:cs typeface="Arial Narrow"/>
              </a:rPr>
            </a:br>
            <a:r>
              <a:rPr lang="it-IT" sz="1600" dirty="0">
                <a:latin typeface="Arial Narrow"/>
                <a:cs typeface="Arial Narrow"/>
              </a:rPr>
              <a:t>si differenziano solo per la durata dell’affiancamento dell’</a:t>
            </a:r>
            <a:r>
              <a:rPr lang="it-IT" sz="1600" b="1" dirty="0">
                <a:latin typeface="Arial Narrow"/>
                <a:cs typeface="Arial Narrow"/>
              </a:rPr>
              <a:t>Export</a:t>
            </a:r>
            <a:r>
              <a:rPr lang="it-IT" sz="1600" dirty="0">
                <a:latin typeface="Arial Narrow"/>
                <a:cs typeface="Arial Narrow"/>
              </a:rPr>
              <a:t> </a:t>
            </a:r>
            <a:r>
              <a:rPr lang="it-IT" sz="1600" b="1" dirty="0">
                <a:latin typeface="Arial Narrow"/>
                <a:cs typeface="Arial Narrow"/>
              </a:rPr>
              <a:t>TM </a:t>
            </a:r>
            <a:r>
              <a:rPr lang="it-IT" sz="1600" dirty="0">
                <a:latin typeface="Arial Narrow"/>
                <a:cs typeface="Arial Narrow"/>
              </a:rPr>
              <a:t>e per intensità della sua prestazione. </a:t>
            </a:r>
            <a:br>
              <a:rPr lang="it-IT" sz="1600" dirty="0">
                <a:latin typeface="Arial Narrow"/>
                <a:cs typeface="Arial Narrow"/>
              </a:rPr>
            </a:br>
            <a:r>
              <a:rPr lang="it-IT" sz="1600" dirty="0">
                <a:latin typeface="Arial Narrow"/>
                <a:cs typeface="Arial Narrow"/>
              </a:rPr>
              <a:t>Le soluzioni proposte sono perfettamente calibrate ed allineate con quanto richiesto dal DM del 17/07/2017 in termini di investimento minimo che l’azienda deve comunque effettuare nonché pensate in funzione di un impatto che possa garantire una reale efficacia all’intervento. </a:t>
            </a:r>
            <a:br>
              <a:rPr lang="it-IT" sz="1600" dirty="0">
                <a:latin typeface="Arial Narrow"/>
                <a:cs typeface="Arial Narrow"/>
              </a:rPr>
            </a:br>
            <a:r>
              <a:rPr lang="it-IT" sz="1800" b="1" dirty="0">
                <a:solidFill>
                  <a:srgbClr val="0070C0"/>
                </a:solidFill>
                <a:latin typeface="Arial Narrow"/>
                <a:cs typeface="Arial Narrow"/>
              </a:rPr>
              <a:t>Adattamenti a specifiche necessità e progetti personalizzati sono comunque sempre possibili</a:t>
            </a:r>
            <a:r>
              <a:rPr lang="it-IT" sz="1100" b="1" dirty="0">
                <a:solidFill>
                  <a:srgbClr val="0070C0"/>
                </a:solidFill>
                <a:latin typeface="Arial Narrow"/>
                <a:cs typeface="Arial Narrow"/>
              </a:rPr>
              <a:t> </a:t>
            </a: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1632283" y="3272582"/>
            <a:ext cx="8821167" cy="1983630"/>
          </a:xfrm>
          <a:prstGeom prst="rect">
            <a:avLst/>
          </a:prstGeom>
          <a:solidFill>
            <a:srgbClr val="E9E9E9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AutoNum type="arabicParenR"/>
            </a:pPr>
            <a:r>
              <a:rPr lang="it-IT" sz="2000" b="1" dirty="0" err="1">
                <a:solidFill>
                  <a:srgbClr val="800000"/>
                </a:solidFill>
                <a:latin typeface="Arial Narrow"/>
                <a:cs typeface="Arial Narrow"/>
              </a:rPr>
              <a:t>Early</a:t>
            </a:r>
            <a:r>
              <a:rPr lang="it-IT" sz="2000" b="1" dirty="0">
                <a:solidFill>
                  <a:srgbClr val="800000"/>
                </a:solidFill>
                <a:latin typeface="Arial Narrow"/>
                <a:cs typeface="Arial Narrow"/>
              </a:rPr>
              <a:t> Stage</a:t>
            </a:r>
            <a:r>
              <a:rPr lang="it-IT" sz="2000" b="1" baseline="30000" dirty="0">
                <a:solidFill>
                  <a:srgbClr val="800000"/>
                </a:solidFill>
                <a:latin typeface="Arial Narrow"/>
                <a:cs typeface="Arial Narrow"/>
              </a:rPr>
              <a:t>2</a:t>
            </a:r>
            <a:r>
              <a:rPr lang="it-IT" sz="2000" b="1" dirty="0">
                <a:solidFill>
                  <a:srgbClr val="800000"/>
                </a:solidFill>
                <a:latin typeface="Arial Narrow"/>
                <a:cs typeface="Arial Narrow"/>
              </a:rPr>
              <a:t> </a:t>
            </a:r>
            <a:r>
              <a:rPr lang="it-IT" sz="2000" dirty="0">
                <a:solidFill>
                  <a:srgbClr val="000090"/>
                </a:solidFill>
                <a:latin typeface="Arial Narrow"/>
                <a:cs typeface="Arial Narrow"/>
              </a:rPr>
              <a:t>: </a:t>
            </a:r>
            <a:r>
              <a:rPr lang="it-IT" sz="2000" b="1" dirty="0">
                <a:solidFill>
                  <a:srgbClr val="000090"/>
                </a:solidFill>
                <a:latin typeface="Arial Narrow"/>
                <a:cs typeface="Arial Narrow"/>
              </a:rPr>
              <a:t>13.000 </a:t>
            </a:r>
            <a:r>
              <a:rPr lang="it-IT" sz="2000" dirty="0">
                <a:solidFill>
                  <a:srgbClr val="000090"/>
                </a:solidFill>
                <a:latin typeface="Arial Narrow"/>
                <a:cs typeface="Arial Narrow"/>
              </a:rPr>
              <a:t>€  </a:t>
            </a:r>
            <a:r>
              <a:rPr lang="it-IT" sz="1600" b="1" dirty="0">
                <a:solidFill>
                  <a:srgbClr val="000090"/>
                </a:solidFill>
                <a:latin typeface="Arial Narrow"/>
                <a:cs typeface="Arial Narrow"/>
              </a:rPr>
              <a:t>per mantenere il contributo al minimo  previsto dal DM 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( 3.000 € )</a:t>
            </a:r>
          </a:p>
          <a:p>
            <a:pPr algn="l"/>
            <a:r>
              <a:rPr lang="it-IT" sz="1600" b="1" dirty="0">
                <a:solidFill>
                  <a:srgbClr val="000090"/>
                </a:solidFill>
                <a:latin typeface="Arial Narrow"/>
                <a:cs typeface="Arial Narrow"/>
              </a:rPr>
              <a:t>           6 mesi 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( 1g/</a:t>
            </a:r>
            <a:r>
              <a:rPr lang="it-IT" sz="1600" i="1" dirty="0" err="1">
                <a:solidFill>
                  <a:srgbClr val="000090"/>
                </a:solidFill>
                <a:latin typeface="Arial Narrow"/>
                <a:cs typeface="Arial Narrow"/>
              </a:rPr>
              <a:t>sett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  medio / 22 gg Totale di cui 6  in </a:t>
            </a:r>
            <a:r>
              <a:rPr lang="it-IT" sz="1600" i="1" dirty="0" err="1">
                <a:solidFill>
                  <a:srgbClr val="000090"/>
                </a:solidFill>
                <a:latin typeface="Arial Narrow"/>
                <a:cs typeface="Arial Narrow"/>
              </a:rPr>
              <a:t>C.Call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 / Back Office ) </a:t>
            </a:r>
            <a:r>
              <a:rPr lang="it-IT" sz="1600" dirty="0">
                <a:solidFill>
                  <a:srgbClr val="000090"/>
                </a:solidFill>
                <a:latin typeface="Arial Narrow"/>
                <a:cs typeface="Arial Narrow"/>
              </a:rPr>
              <a:t>: Importo mensile : 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2.167,00</a:t>
            </a:r>
            <a:r>
              <a:rPr lang="it-IT" sz="1600" dirty="0">
                <a:solidFill>
                  <a:srgbClr val="000090"/>
                </a:solidFill>
                <a:latin typeface="Arial Narrow"/>
                <a:cs typeface="Arial Narrow"/>
              </a:rPr>
              <a:t> € </a:t>
            </a:r>
          </a:p>
          <a:p>
            <a:pPr algn="l"/>
            <a:r>
              <a:rPr lang="it-IT" sz="1600" dirty="0">
                <a:solidFill>
                  <a:srgbClr val="800000"/>
                </a:solidFill>
                <a:latin typeface="Arial Narrow"/>
                <a:cs typeface="Arial Narrow"/>
              </a:rPr>
              <a:t>           ( totale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13.000</a:t>
            </a:r>
            <a:r>
              <a:rPr lang="it-IT" sz="1600" dirty="0">
                <a:solidFill>
                  <a:srgbClr val="800000"/>
                </a:solidFill>
                <a:latin typeface="Arial Narrow"/>
                <a:cs typeface="Arial Narrow"/>
              </a:rPr>
              <a:t>,00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 </a:t>
            </a:r>
            <a:r>
              <a:rPr lang="it-IT" sz="1600" dirty="0">
                <a:solidFill>
                  <a:srgbClr val="800000"/>
                </a:solidFill>
                <a:latin typeface="Arial Narrow"/>
                <a:cs typeface="Arial Narrow"/>
              </a:rPr>
              <a:t>€ 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di cui </a:t>
            </a:r>
            <a:r>
              <a:rPr lang="it-IT" sz="1600" b="1" dirty="0">
                <a:solidFill>
                  <a:srgbClr val="000090"/>
                </a:solidFill>
                <a:latin typeface="Arial Narrow"/>
                <a:cs typeface="Arial Narrow"/>
              </a:rPr>
              <a:t>10.000 € </a:t>
            </a:r>
            <a:r>
              <a:rPr lang="it-IT" sz="1600" dirty="0">
                <a:solidFill>
                  <a:srgbClr val="000090"/>
                </a:solidFill>
                <a:latin typeface="Arial Narrow"/>
                <a:cs typeface="Arial Narrow"/>
              </a:rPr>
              <a:t>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recuperati attraverso il voucher ! )  </a:t>
            </a:r>
          </a:p>
          <a:p>
            <a:pPr algn="l"/>
            <a:endParaRPr lang="it-IT" sz="1400" dirty="0">
              <a:solidFill>
                <a:srgbClr val="000090"/>
              </a:solidFill>
              <a:latin typeface="Arial Narrow"/>
              <a:cs typeface="Arial Narrow"/>
            </a:endParaRPr>
          </a:p>
          <a:p>
            <a:pPr marL="457200" indent="-457200" algn="just">
              <a:buAutoNum type="arabicParenR" startAt="2"/>
            </a:pPr>
            <a:r>
              <a:rPr lang="it-IT" sz="1800" b="1" dirty="0">
                <a:solidFill>
                  <a:srgbClr val="800000"/>
                </a:solidFill>
                <a:latin typeface="Arial Narrow"/>
                <a:cs typeface="Arial Narrow"/>
              </a:rPr>
              <a:t>Advanced Stage</a:t>
            </a:r>
            <a:r>
              <a:rPr lang="it-IT" sz="1800" b="1" baseline="30000" dirty="0">
                <a:solidFill>
                  <a:srgbClr val="800000"/>
                </a:solidFill>
                <a:latin typeface="Arial Narrow"/>
                <a:cs typeface="Arial Narrow"/>
              </a:rPr>
              <a:t>2</a:t>
            </a:r>
            <a:r>
              <a:rPr lang="it-IT" sz="1800" b="1" dirty="0">
                <a:solidFill>
                  <a:srgbClr val="800000"/>
                </a:solidFill>
                <a:latin typeface="Arial Narrow"/>
                <a:cs typeface="Arial Narrow"/>
              </a:rPr>
              <a:t> </a:t>
            </a:r>
            <a:r>
              <a:rPr lang="it-IT" sz="1800" dirty="0">
                <a:solidFill>
                  <a:srgbClr val="000090"/>
                </a:solidFill>
                <a:latin typeface="Arial Narrow"/>
                <a:cs typeface="Arial Narrow"/>
              </a:rPr>
              <a:t>: </a:t>
            </a:r>
            <a:r>
              <a:rPr lang="it-IT" sz="1800" b="1" dirty="0">
                <a:solidFill>
                  <a:srgbClr val="000090"/>
                </a:solidFill>
                <a:latin typeface="Arial Narrow"/>
                <a:cs typeface="Arial Narrow"/>
              </a:rPr>
              <a:t>25.000</a:t>
            </a:r>
            <a:r>
              <a:rPr lang="it-IT" sz="1800" dirty="0">
                <a:solidFill>
                  <a:srgbClr val="000090"/>
                </a:solidFill>
                <a:latin typeface="Arial Narrow"/>
                <a:cs typeface="Arial Narrow"/>
              </a:rPr>
              <a:t> €  </a:t>
            </a:r>
            <a:r>
              <a:rPr lang="it-IT" sz="1600" b="1" dirty="0">
                <a:solidFill>
                  <a:srgbClr val="000090"/>
                </a:solidFill>
                <a:latin typeface="Arial Narrow"/>
                <a:cs typeface="Arial Narrow"/>
              </a:rPr>
              <a:t>per il progetto con contributo minimo richiesto dal DM 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( 10.000 € ) </a:t>
            </a:r>
            <a:endParaRPr lang="it-IT" sz="1600" b="1" dirty="0">
              <a:solidFill>
                <a:srgbClr val="000090"/>
              </a:solidFill>
              <a:latin typeface="Arial Narrow"/>
              <a:cs typeface="Arial Narrow"/>
            </a:endParaRPr>
          </a:p>
          <a:p>
            <a:pPr algn="l"/>
            <a:r>
              <a:rPr lang="it-IT" sz="1600" b="1" dirty="0">
                <a:solidFill>
                  <a:srgbClr val="000090"/>
                </a:solidFill>
                <a:latin typeface="Arial Narrow"/>
                <a:cs typeface="Arial Narrow"/>
              </a:rPr>
              <a:t>           12 mesi  </a:t>
            </a:r>
            <a:r>
              <a:rPr lang="it-IT" sz="1600" dirty="0">
                <a:solidFill>
                  <a:srgbClr val="000090"/>
                </a:solidFill>
                <a:latin typeface="Arial Narrow"/>
                <a:cs typeface="Arial Narrow"/>
              </a:rPr>
              <a:t>( 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1g/</a:t>
            </a:r>
            <a:r>
              <a:rPr lang="it-IT" sz="1600" i="1" dirty="0" err="1">
                <a:solidFill>
                  <a:srgbClr val="000090"/>
                </a:solidFill>
                <a:latin typeface="Arial Narrow"/>
                <a:cs typeface="Arial Narrow"/>
              </a:rPr>
              <a:t>sett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  medio / 45 gg Totale di cui 12  in </a:t>
            </a:r>
            <a:r>
              <a:rPr lang="it-IT" sz="1600" i="1" dirty="0" err="1">
                <a:solidFill>
                  <a:srgbClr val="000090"/>
                </a:solidFill>
                <a:latin typeface="Arial Narrow"/>
                <a:cs typeface="Arial Narrow"/>
              </a:rPr>
              <a:t>C.Call</a:t>
            </a:r>
            <a:r>
              <a:rPr lang="it-IT" sz="1600" i="1" dirty="0">
                <a:solidFill>
                  <a:srgbClr val="000090"/>
                </a:solidFill>
                <a:latin typeface="Arial Narrow"/>
                <a:cs typeface="Arial Narrow"/>
              </a:rPr>
              <a:t> / Back Office </a:t>
            </a:r>
            <a:r>
              <a:rPr lang="it-IT" sz="1600" dirty="0">
                <a:solidFill>
                  <a:srgbClr val="000090"/>
                </a:solidFill>
                <a:latin typeface="Arial Narrow"/>
                <a:cs typeface="Arial Narrow"/>
              </a:rPr>
              <a:t>) : Importo mensile :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2.084,00</a:t>
            </a:r>
            <a:r>
              <a:rPr lang="it-IT" sz="1600" dirty="0">
                <a:solidFill>
                  <a:srgbClr val="000090"/>
                </a:solidFill>
                <a:latin typeface="Arial Narrow"/>
                <a:cs typeface="Arial Narrow"/>
              </a:rPr>
              <a:t> € </a:t>
            </a:r>
          </a:p>
          <a:p>
            <a:pPr algn="l"/>
            <a:r>
              <a:rPr lang="it-IT" sz="1600" dirty="0">
                <a:solidFill>
                  <a:srgbClr val="000090"/>
                </a:solidFill>
                <a:latin typeface="Arial Narrow"/>
                <a:cs typeface="Arial Narrow"/>
              </a:rPr>
              <a:t>           </a:t>
            </a:r>
            <a:r>
              <a:rPr lang="it-IT" sz="1600" dirty="0">
                <a:solidFill>
                  <a:srgbClr val="800000"/>
                </a:solidFill>
                <a:latin typeface="Arial Narrow"/>
                <a:cs typeface="Arial Narrow"/>
              </a:rPr>
              <a:t>( totale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25.000 € </a:t>
            </a:r>
            <a:r>
              <a:rPr lang="it-IT" sz="1600" dirty="0">
                <a:solidFill>
                  <a:srgbClr val="800000"/>
                </a:solidFill>
                <a:latin typeface="Arial Narrow"/>
                <a:cs typeface="Arial Narrow"/>
              </a:rPr>
              <a:t>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di cui </a:t>
            </a:r>
            <a:r>
              <a:rPr lang="it-IT" sz="1600" b="1" dirty="0">
                <a:solidFill>
                  <a:srgbClr val="000090"/>
                </a:solidFill>
                <a:latin typeface="Arial Narrow"/>
                <a:cs typeface="Arial Narrow"/>
              </a:rPr>
              <a:t>15.000 €</a:t>
            </a:r>
            <a:r>
              <a:rPr lang="it-IT" sz="1600" dirty="0">
                <a:solidFill>
                  <a:srgbClr val="800000"/>
                </a:solidFill>
                <a:latin typeface="Arial Narrow"/>
                <a:cs typeface="Arial Narrow"/>
              </a:rPr>
              <a:t> </a:t>
            </a:r>
            <a:r>
              <a:rPr lang="it-IT" sz="1600" b="1" dirty="0">
                <a:solidFill>
                  <a:srgbClr val="800000"/>
                </a:solidFill>
                <a:latin typeface="Arial Narrow"/>
                <a:cs typeface="Arial Narrow"/>
              </a:rPr>
              <a:t>recuperati attraverso il Voucher ! ) </a:t>
            </a:r>
            <a:endParaRPr lang="it-IT" sz="2000" dirty="0">
              <a:solidFill>
                <a:srgbClr val="000090"/>
              </a:solidFill>
              <a:latin typeface="Arial Narrow"/>
              <a:cs typeface="Arial Narrow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32283" y="5282939"/>
            <a:ext cx="3693697" cy="1461939"/>
          </a:xfrm>
          <a:prstGeom prst="rect">
            <a:avLst/>
          </a:prstGeom>
          <a:solidFill>
            <a:srgbClr val="E9E9E9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it-IT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La presenza è “ media “  e può essere poi ripartita in base alle specifiche esigenze ed in funzione della massima efficacia. </a:t>
            </a:r>
          </a:p>
          <a:p>
            <a:pPr marL="285750" indent="-285750" algn="just">
              <a:buFont typeface="Arial"/>
              <a:buChar char="•"/>
            </a:pPr>
            <a:r>
              <a:rPr lang="it-IT" sz="1100" i="1" dirty="0">
                <a:solidFill>
                  <a:srgbClr val="002060"/>
                </a:solidFill>
                <a:latin typeface="Arial Narrow"/>
                <a:cs typeface="Arial Narrow"/>
              </a:rPr>
              <a:t>Sono escluse le spese vive del </a:t>
            </a:r>
            <a:r>
              <a:rPr lang="it-IT" sz="1100" i="1" dirty="0" err="1">
                <a:solidFill>
                  <a:srgbClr val="002060"/>
                </a:solidFill>
                <a:latin typeface="Arial Narrow"/>
                <a:cs typeface="Arial Narrow"/>
              </a:rPr>
              <a:t>Temporary</a:t>
            </a:r>
            <a:r>
              <a:rPr lang="it-IT" sz="1100" i="1" dirty="0">
                <a:solidFill>
                  <a:srgbClr val="002060"/>
                </a:solidFill>
                <a:latin typeface="Arial Narrow"/>
                <a:cs typeface="Arial Narrow"/>
              </a:rPr>
              <a:t> Manager nell’ambito dello sviluppo del progetto ( comunque sempre e solo se autorizzate dall’azienda )</a:t>
            </a:r>
            <a:r>
              <a:rPr lang="it-IT" sz="1200" i="1" dirty="0">
                <a:solidFill>
                  <a:srgbClr val="002060"/>
                </a:solidFill>
                <a:latin typeface="Arial Narrow"/>
                <a:cs typeface="Arial Narrow"/>
              </a:rPr>
              <a:t> </a:t>
            </a:r>
          </a:p>
          <a:p>
            <a:pPr marL="285750" indent="-285750" algn="just">
              <a:buFont typeface="Arial"/>
              <a:buChar char="•"/>
            </a:pPr>
            <a:r>
              <a:rPr lang="it-IT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Le cifre indicate sono al netto dell’IVA dove prevista </a:t>
            </a:r>
          </a:p>
          <a:p>
            <a:pPr marL="285750" indent="-285750" algn="just">
              <a:buFont typeface="Arial"/>
              <a:buChar char="•"/>
            </a:pPr>
            <a:r>
              <a:rPr lang="it-IT" sz="1100" i="1" dirty="0">
                <a:solidFill>
                  <a:srgbClr val="002060"/>
                </a:solidFill>
                <a:latin typeface="Arial Narrow"/>
                <a:cs typeface="Arial Narrow"/>
              </a:rPr>
              <a:t>Il presente prospetto è solo riepilogativo e non costituisce pertanto impegno contrattuale per nessuna delle parti</a:t>
            </a:r>
          </a:p>
        </p:txBody>
      </p:sp>
    </p:spTree>
    <p:extLst>
      <p:ext uri="{BB962C8B-B14F-4D97-AF65-F5344CB8AC3E}">
        <p14:creationId xmlns:p14="http://schemas.microsoft.com/office/powerpoint/2010/main" val="1197727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di Office</vt:lpstr>
      <vt:lpstr>Le  2  Soluzioni del  Pack T.E.M. di  CDi Manager  si differenziano solo per la durata dell’affiancamento dell’Export TM e per intensità della sua prestazione.  Le soluzioni proposte sono perfettamente calibrate ed allineate con quanto richiesto dal DM del 17/07/2017 in termini di investimento minimo che l’azienda deve comunque effettuare nonché pensate in funzione di un impatto che possa garantire una reale efficacia all’intervento.  Adattamenti a specifiche necessità e progetti personalizzati sono comunque sempre possibili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 2  Soluzioni del  Pack T.E.M. di  CDi Manager  si differenziano solo per la durata dell’affiancamento dell’Export TM e per intensità della sua prestazione.  Le soluzioni proposte sono perfettamente calibrate ed allineate con quanto richiesto dal DM del 17/07/2017 in termini di investimento minimo che l’azienda deve comunque effettuare nonché pensate in funzione di un impatto che possa garantire una reale efficacia all’intervento.  Adattamenti a specifiche necessità e progetti personalizzati sono comunque sempre possibili </dc:title>
  <dc:creator>FEDERICO SACCHI</dc:creator>
  <cp:lastModifiedBy>FEDERICO SACCHI</cp:lastModifiedBy>
  <cp:revision>1</cp:revision>
  <dcterms:created xsi:type="dcterms:W3CDTF">2018-01-03T08:30:32Z</dcterms:created>
  <dcterms:modified xsi:type="dcterms:W3CDTF">2018-01-03T08:32:43Z</dcterms:modified>
</cp:coreProperties>
</file>