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90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072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536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888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617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44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398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88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2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91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84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B61FE-1BE8-4FCC-8C10-A29EE7C492FC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AFCAD-3B2F-4A72-B8A0-CDDC3E136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155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CasellaDiTesto 1"/>
          <p:cNvSpPr txBox="1">
            <a:spLocks noChangeArrowheads="1"/>
          </p:cNvSpPr>
          <p:nvPr/>
        </p:nvSpPr>
        <p:spPr bwMode="auto">
          <a:xfrm>
            <a:off x="4008439" y="933451"/>
            <a:ext cx="4391025" cy="326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2800" b="1">
                <a:solidFill>
                  <a:srgbClr val="006666"/>
                </a:solidFill>
                <a:latin typeface="Roboto Condensed" charset="0"/>
              </a:rPr>
              <a:t>CONNESSIONI MANAGERIALI</a:t>
            </a:r>
          </a:p>
          <a:p>
            <a:r>
              <a:rPr lang="it-IT" altLang="it-IT" sz="3600">
                <a:solidFill>
                  <a:srgbClr val="006666"/>
                </a:solidFill>
                <a:latin typeface="Roboto Condensed" charset="0"/>
              </a:rPr>
              <a:t>Il modello marchigiano</a:t>
            </a:r>
          </a:p>
          <a:p>
            <a:endParaRPr lang="it-IT" altLang="it-IT" sz="3600">
              <a:solidFill>
                <a:srgbClr val="006666"/>
              </a:solidFill>
              <a:latin typeface="Roboto Condensed" charset="0"/>
            </a:endParaRPr>
          </a:p>
          <a:p>
            <a:pPr algn="r"/>
            <a:r>
              <a:rPr lang="it-IT" altLang="it-IT" sz="1800" i="1">
                <a:solidFill>
                  <a:srgbClr val="006666"/>
                </a:solidFill>
                <a:latin typeface="Roboto Condensed" charset="0"/>
              </a:rPr>
              <a:t>M. Montevecchio</a:t>
            </a:r>
          </a:p>
          <a:p>
            <a:pPr algn="r"/>
            <a:endParaRPr lang="it-IT" altLang="it-IT">
              <a:solidFill>
                <a:srgbClr val="006666"/>
              </a:solidFill>
              <a:latin typeface="Roboto Condensed" charset="0"/>
            </a:endParaRPr>
          </a:p>
        </p:txBody>
      </p:sp>
      <p:pic>
        <p:nvPicPr>
          <p:cNvPr id="3993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237289"/>
            <a:ext cx="205105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78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CasellaDiTesto 1"/>
          <p:cNvSpPr txBox="1">
            <a:spLocks noChangeArrowheads="1"/>
          </p:cNvSpPr>
          <p:nvPr/>
        </p:nvSpPr>
        <p:spPr bwMode="auto">
          <a:xfrm>
            <a:off x="1847851" y="260350"/>
            <a:ext cx="84248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2800" b="1">
                <a:solidFill>
                  <a:srgbClr val="006666"/>
                </a:solidFill>
                <a:latin typeface="Roboto Condensed" charset="0"/>
              </a:rPr>
              <a:t>VISION : APPROCCIO DARWINIANO ALLA MANAGERIALITA’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847851" y="1508126"/>
            <a:ext cx="8640763" cy="33242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2800">
                <a:solidFill>
                  <a:srgbClr val="006666"/>
                </a:solidFill>
                <a:latin typeface="Roboto Condensed" charset="0"/>
              </a:rPr>
              <a:t>CAMBIAMENTI REPENTINI E IMPREVEDIBILI…..</a:t>
            </a:r>
          </a:p>
          <a:p>
            <a:r>
              <a:rPr lang="it-IT" altLang="it-IT" sz="2800">
                <a:solidFill>
                  <a:srgbClr val="006666"/>
                </a:solidFill>
                <a:latin typeface="Roboto Condensed" charset="0"/>
              </a:rPr>
              <a:t>		……DA MANAGER SOLIDO A MANAGER FLUIDO</a:t>
            </a:r>
            <a:endParaRPr lang="it-IT" altLang="it-IT" sz="1800" b="1">
              <a:solidFill>
                <a:srgbClr val="006666"/>
              </a:solidFill>
              <a:latin typeface="Roboto Condensed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Approcciare problemi complessi e multi-disciplinari.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Analizzare la situazione contingente dell’azienda committente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Individuare soluzioni ad hoc per la situazione contingente..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Impostare l’evoluzione organizzativa e il relativo piano operativo.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Cambiare frequentemente azienda.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Spostare il proprio approccio dal lavoro dipendente a quello consulenziale.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Da specialista a multi-purpose</a:t>
            </a:r>
          </a:p>
        </p:txBody>
      </p:sp>
      <p:sp>
        <p:nvSpPr>
          <p:cNvPr id="40963" name="CasellaDiTesto 1"/>
          <p:cNvSpPr txBox="1">
            <a:spLocks noChangeArrowheads="1"/>
          </p:cNvSpPr>
          <p:nvPr/>
        </p:nvSpPr>
        <p:spPr bwMode="auto">
          <a:xfrm>
            <a:off x="1631950" y="6308726"/>
            <a:ext cx="23764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200" b="1" i="1">
                <a:solidFill>
                  <a:srgbClr val="006666"/>
                </a:solidFill>
                <a:latin typeface="Roboto Condensed" charset="0"/>
              </a:rPr>
              <a:t>CONNESSIONI MANAGERIALI</a:t>
            </a:r>
            <a:endParaRPr lang="it-IT" altLang="it-IT" sz="1200" i="1">
              <a:solidFill>
                <a:srgbClr val="006666"/>
              </a:solidFill>
              <a:latin typeface="Roboto Condensed" charset="0"/>
            </a:endParaRPr>
          </a:p>
        </p:txBody>
      </p:sp>
      <p:pic>
        <p:nvPicPr>
          <p:cNvPr id="4096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237289"/>
            <a:ext cx="205105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5" name="CasellaDiTesto 1"/>
          <p:cNvSpPr txBox="1">
            <a:spLocks noChangeArrowheads="1"/>
          </p:cNvSpPr>
          <p:nvPr/>
        </p:nvSpPr>
        <p:spPr bwMode="auto">
          <a:xfrm>
            <a:off x="9551988" y="6308726"/>
            <a:ext cx="7921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200" b="1" i="1">
                <a:solidFill>
                  <a:srgbClr val="006666"/>
                </a:solidFill>
                <a:latin typeface="Roboto Condensed" charset="0"/>
              </a:rPr>
              <a:t>PAG. 1</a:t>
            </a:r>
            <a:endParaRPr lang="it-IT" altLang="it-IT" sz="1200" i="1">
              <a:solidFill>
                <a:srgbClr val="006666"/>
              </a:solidFill>
              <a:latin typeface="Roboto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5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CasellaDiTesto 1"/>
          <p:cNvSpPr txBox="1">
            <a:spLocks noChangeArrowheads="1"/>
          </p:cNvSpPr>
          <p:nvPr/>
        </p:nvSpPr>
        <p:spPr bwMode="auto">
          <a:xfrm>
            <a:off x="1847851" y="260351"/>
            <a:ext cx="8424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2800" b="1">
                <a:solidFill>
                  <a:srgbClr val="006666"/>
                </a:solidFill>
                <a:latin typeface="Roboto Condensed" charset="0"/>
              </a:rPr>
              <a:t>OBIETTIVO</a:t>
            </a:r>
          </a:p>
        </p:txBody>
      </p:sp>
      <p:sp>
        <p:nvSpPr>
          <p:cNvPr id="41986" name="CasellaDiTesto 2"/>
          <p:cNvSpPr txBox="1">
            <a:spLocks noChangeArrowheads="1"/>
          </p:cNvSpPr>
          <p:nvPr/>
        </p:nvSpPr>
        <p:spPr bwMode="auto">
          <a:xfrm>
            <a:off x="1865313" y="1892301"/>
            <a:ext cx="8640762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4000">
                <a:solidFill>
                  <a:srgbClr val="006666"/>
                </a:solidFill>
                <a:latin typeface="Roboto Condensed" charset="0"/>
              </a:rPr>
              <a:t>Creare una connessione virtuosa tra le esigenze degli imprenditori e le competenze dei manager</a:t>
            </a:r>
            <a:endParaRPr lang="it-IT" altLang="it-IT" sz="4000">
              <a:solidFill>
                <a:srgbClr val="006666"/>
              </a:solidFill>
              <a:latin typeface="Roboto Condensed Light" charset="0"/>
            </a:endParaRPr>
          </a:p>
        </p:txBody>
      </p:sp>
      <p:sp>
        <p:nvSpPr>
          <p:cNvPr id="41987" name="CasellaDiTesto 1"/>
          <p:cNvSpPr txBox="1">
            <a:spLocks noChangeArrowheads="1"/>
          </p:cNvSpPr>
          <p:nvPr/>
        </p:nvSpPr>
        <p:spPr bwMode="auto">
          <a:xfrm>
            <a:off x="1631950" y="6308726"/>
            <a:ext cx="23764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200" b="1" i="1">
                <a:solidFill>
                  <a:srgbClr val="006666"/>
                </a:solidFill>
                <a:latin typeface="Roboto Condensed" charset="0"/>
              </a:rPr>
              <a:t>CONNESSIONI MANAGERIALI</a:t>
            </a:r>
            <a:endParaRPr lang="it-IT" altLang="it-IT" sz="1200" i="1">
              <a:solidFill>
                <a:srgbClr val="006666"/>
              </a:solidFill>
              <a:latin typeface="Roboto Condensed" charset="0"/>
            </a:endParaRPr>
          </a:p>
        </p:txBody>
      </p:sp>
      <p:pic>
        <p:nvPicPr>
          <p:cNvPr id="4198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237289"/>
            <a:ext cx="205105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89" name="CasellaDiTesto 1"/>
          <p:cNvSpPr txBox="1">
            <a:spLocks noChangeArrowheads="1"/>
          </p:cNvSpPr>
          <p:nvPr/>
        </p:nvSpPr>
        <p:spPr bwMode="auto">
          <a:xfrm>
            <a:off x="9551988" y="6308726"/>
            <a:ext cx="7921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200" b="1" i="1">
                <a:solidFill>
                  <a:srgbClr val="006666"/>
                </a:solidFill>
                <a:latin typeface="Roboto Condensed" charset="0"/>
              </a:rPr>
              <a:t>PAG. 2</a:t>
            </a:r>
            <a:endParaRPr lang="it-IT" altLang="it-IT" sz="1200" i="1">
              <a:solidFill>
                <a:srgbClr val="006666"/>
              </a:solidFill>
              <a:latin typeface="Roboto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20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CasellaDiTesto 1"/>
          <p:cNvSpPr txBox="1">
            <a:spLocks noChangeArrowheads="1"/>
          </p:cNvSpPr>
          <p:nvPr/>
        </p:nvSpPr>
        <p:spPr bwMode="auto">
          <a:xfrm>
            <a:off x="1847851" y="260351"/>
            <a:ext cx="6119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2800" b="1">
                <a:solidFill>
                  <a:srgbClr val="006666"/>
                </a:solidFill>
                <a:latin typeface="Roboto Condensed" charset="0"/>
              </a:rPr>
              <a:t>MISSION FEDERMANAGER AN PU</a:t>
            </a:r>
          </a:p>
        </p:txBody>
      </p:sp>
      <p:sp>
        <p:nvSpPr>
          <p:cNvPr id="43010" name="CasellaDiTesto 2"/>
          <p:cNvSpPr txBox="1">
            <a:spLocks noChangeArrowheads="1"/>
          </p:cNvSpPr>
          <p:nvPr/>
        </p:nvSpPr>
        <p:spPr bwMode="auto">
          <a:xfrm>
            <a:off x="1847850" y="1028701"/>
            <a:ext cx="84963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ANALISI SCENARI: </a:t>
            </a:r>
            <a:r>
              <a:rPr lang="it-IT" altLang="it-IT" sz="1800" b="1">
                <a:solidFill>
                  <a:srgbClr val="006666"/>
                </a:solidFill>
                <a:latin typeface="Roboto Condensed Light" charset="0"/>
              </a:rPr>
              <a:t>progetto di CONNESSIONI MANAGERIALI tra i propri iscritti e le aziende</a:t>
            </a:r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.</a:t>
            </a:r>
          </a:p>
          <a:p>
            <a:pPr algn="just"/>
            <a:endParaRPr lang="it-IT" altLang="it-IT" sz="1800">
              <a:solidFill>
                <a:srgbClr val="006666"/>
              </a:solidFill>
              <a:latin typeface="Roboto Condensed Light" charset="0"/>
            </a:endParaRPr>
          </a:p>
          <a:p>
            <a:r>
              <a:rPr lang="it-IT" altLang="it-IT" sz="1800" b="1">
                <a:solidFill>
                  <a:srgbClr val="006666"/>
                </a:solidFill>
                <a:latin typeface="Roboto Condensed Light" charset="0"/>
              </a:rPr>
              <a:t>Verso gli iscritti</a:t>
            </a:r>
          </a:p>
          <a:p>
            <a:pPr algn="just"/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EVOLUZIONE COMPERENZE</a:t>
            </a:r>
          </a:p>
          <a:p>
            <a:pPr algn="just"/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CONDIVIZIONE SCENARI</a:t>
            </a:r>
          </a:p>
          <a:p>
            <a:pPr algn="just"/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FORMAZIONE</a:t>
            </a:r>
          </a:p>
          <a:p>
            <a:pPr algn="just"/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NETWORKING.</a:t>
            </a:r>
          </a:p>
          <a:p>
            <a:pPr algn="just"/>
            <a:endParaRPr lang="it-IT" altLang="it-IT" sz="1800">
              <a:solidFill>
                <a:srgbClr val="006666"/>
              </a:solidFill>
              <a:latin typeface="Roboto Condensed Light" charset="0"/>
            </a:endParaRPr>
          </a:p>
          <a:p>
            <a:pPr algn="just"/>
            <a:r>
              <a:rPr lang="it-IT" altLang="it-IT" sz="1800" b="1">
                <a:solidFill>
                  <a:srgbClr val="006666"/>
                </a:solidFill>
                <a:latin typeface="Roboto Condensed Light" charset="0"/>
              </a:rPr>
              <a:t>Verso le aziende</a:t>
            </a:r>
          </a:p>
          <a:p>
            <a:pPr algn="just"/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ANALISI ESIGENZE</a:t>
            </a:r>
          </a:p>
          <a:p>
            <a:pPr algn="just"/>
            <a:r>
              <a:rPr lang="it-IT" altLang="it-IT" sz="1800">
                <a:solidFill>
                  <a:srgbClr val="006666"/>
                </a:solidFill>
                <a:latin typeface="Roboto Condensed Light" charset="0"/>
              </a:rPr>
              <a:t>ELABORAZIONE SOLUZIONI AD HOC PER AIUTARE LE IMPRESE MARCHIGIANE AD EVOLVERE</a:t>
            </a:r>
          </a:p>
        </p:txBody>
      </p:sp>
      <p:sp>
        <p:nvSpPr>
          <p:cNvPr id="43011" name="CasellaDiTesto 1"/>
          <p:cNvSpPr txBox="1">
            <a:spLocks noChangeArrowheads="1"/>
          </p:cNvSpPr>
          <p:nvPr/>
        </p:nvSpPr>
        <p:spPr bwMode="auto">
          <a:xfrm>
            <a:off x="1631950" y="6308726"/>
            <a:ext cx="23764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200" b="1" i="1">
                <a:solidFill>
                  <a:srgbClr val="006666"/>
                </a:solidFill>
                <a:latin typeface="Roboto Condensed" charset="0"/>
              </a:rPr>
              <a:t>CONNESSIONI MANAGERIALI</a:t>
            </a:r>
            <a:endParaRPr lang="it-IT" altLang="it-IT" sz="1200" i="1">
              <a:solidFill>
                <a:srgbClr val="006666"/>
              </a:solidFill>
              <a:latin typeface="Roboto Condensed" charset="0"/>
            </a:endParaRPr>
          </a:p>
        </p:txBody>
      </p:sp>
      <p:pic>
        <p:nvPicPr>
          <p:cNvPr id="430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237289"/>
            <a:ext cx="205105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013" name="CasellaDiTesto 1"/>
          <p:cNvSpPr txBox="1">
            <a:spLocks noChangeArrowheads="1"/>
          </p:cNvSpPr>
          <p:nvPr/>
        </p:nvSpPr>
        <p:spPr bwMode="auto">
          <a:xfrm>
            <a:off x="9551988" y="6308726"/>
            <a:ext cx="7921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200" b="1" i="1">
                <a:solidFill>
                  <a:srgbClr val="006666"/>
                </a:solidFill>
                <a:latin typeface="Roboto Condensed" charset="0"/>
              </a:rPr>
              <a:t>PAG. 3</a:t>
            </a:r>
            <a:endParaRPr lang="it-IT" altLang="it-IT" sz="1200" i="1">
              <a:solidFill>
                <a:srgbClr val="006666"/>
              </a:solidFill>
              <a:latin typeface="Roboto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3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CasellaDiTesto 1"/>
          <p:cNvSpPr txBox="1">
            <a:spLocks noChangeArrowheads="1"/>
          </p:cNvSpPr>
          <p:nvPr/>
        </p:nvSpPr>
        <p:spPr bwMode="auto">
          <a:xfrm>
            <a:off x="1847851" y="260351"/>
            <a:ext cx="8424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2800" b="1">
                <a:solidFill>
                  <a:srgbClr val="006666"/>
                </a:solidFill>
                <a:latin typeface="Roboto Condensed" charset="0"/>
              </a:rPr>
              <a:t>OPPORTUNITA’</a:t>
            </a:r>
          </a:p>
        </p:txBody>
      </p:sp>
      <p:sp>
        <p:nvSpPr>
          <p:cNvPr id="44034" name="CasellaDiTesto 2"/>
          <p:cNvSpPr txBox="1">
            <a:spLocks noChangeArrowheads="1"/>
          </p:cNvSpPr>
          <p:nvPr/>
        </p:nvSpPr>
        <p:spPr bwMode="auto">
          <a:xfrm>
            <a:off x="1703388" y="1412875"/>
            <a:ext cx="8640762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4000">
                <a:solidFill>
                  <a:srgbClr val="006666"/>
                </a:solidFill>
                <a:latin typeface="Roboto Condensed" charset="0"/>
              </a:rPr>
              <a:t>Aiutare le aziende marchigiane ad interpretare e affrontare il cambiamento anche tramite il </a:t>
            </a:r>
          </a:p>
          <a:p>
            <a:pPr algn="ctr"/>
            <a:r>
              <a:rPr lang="it-IT" altLang="it-IT" sz="4000" b="1">
                <a:solidFill>
                  <a:srgbClr val="006666"/>
                </a:solidFill>
                <a:latin typeface="Roboto Condensed" charset="0"/>
              </a:rPr>
              <a:t>Temporary Management</a:t>
            </a:r>
            <a:r>
              <a:rPr lang="it-IT" altLang="it-IT" sz="4000">
                <a:solidFill>
                  <a:srgbClr val="006666"/>
                </a:solidFill>
                <a:latin typeface="Roboto Condensed" charset="0"/>
              </a:rPr>
              <a:t>.</a:t>
            </a:r>
          </a:p>
        </p:txBody>
      </p:sp>
      <p:sp>
        <p:nvSpPr>
          <p:cNvPr id="44035" name="CasellaDiTesto 1"/>
          <p:cNvSpPr txBox="1">
            <a:spLocks noChangeArrowheads="1"/>
          </p:cNvSpPr>
          <p:nvPr/>
        </p:nvSpPr>
        <p:spPr bwMode="auto">
          <a:xfrm>
            <a:off x="1631950" y="6308726"/>
            <a:ext cx="23764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200" b="1" i="1">
                <a:solidFill>
                  <a:srgbClr val="006666"/>
                </a:solidFill>
                <a:latin typeface="Roboto Condensed" charset="0"/>
              </a:rPr>
              <a:t>CONNESSIONI MANAGERIALI</a:t>
            </a:r>
            <a:endParaRPr lang="it-IT" altLang="it-IT" sz="1200" i="1">
              <a:solidFill>
                <a:srgbClr val="006666"/>
              </a:solidFill>
              <a:latin typeface="Roboto Condensed" charset="0"/>
            </a:endParaRPr>
          </a:p>
        </p:txBody>
      </p:sp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237289"/>
            <a:ext cx="205105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7" name="CasellaDiTesto 1"/>
          <p:cNvSpPr txBox="1">
            <a:spLocks noChangeArrowheads="1"/>
          </p:cNvSpPr>
          <p:nvPr/>
        </p:nvSpPr>
        <p:spPr bwMode="auto">
          <a:xfrm>
            <a:off x="9551988" y="6308726"/>
            <a:ext cx="7921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200" b="1" i="1">
                <a:solidFill>
                  <a:srgbClr val="006666"/>
                </a:solidFill>
                <a:latin typeface="Roboto Condensed" charset="0"/>
              </a:rPr>
              <a:t>PAG. 4</a:t>
            </a:r>
            <a:endParaRPr lang="it-IT" altLang="it-IT" sz="1200" i="1">
              <a:solidFill>
                <a:srgbClr val="006666"/>
              </a:solidFill>
              <a:latin typeface="Roboto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57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CasellaDiTesto 1"/>
          <p:cNvSpPr txBox="1">
            <a:spLocks noChangeArrowheads="1"/>
          </p:cNvSpPr>
          <p:nvPr/>
        </p:nvSpPr>
        <p:spPr bwMode="auto">
          <a:xfrm>
            <a:off x="1847851" y="260351"/>
            <a:ext cx="5832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2800" b="1">
                <a:solidFill>
                  <a:srgbClr val="006666"/>
                </a:solidFill>
                <a:latin typeface="Roboto Condensed" charset="0"/>
              </a:rPr>
              <a:t>SCHEMA DI FUNZIONAMENTO</a:t>
            </a:r>
          </a:p>
        </p:txBody>
      </p:sp>
      <p:sp>
        <p:nvSpPr>
          <p:cNvPr id="45058" name="CasellaDiTesto 3"/>
          <p:cNvSpPr txBox="1">
            <a:spLocks noChangeArrowheads="1"/>
          </p:cNvSpPr>
          <p:nvPr/>
        </p:nvSpPr>
        <p:spPr bwMode="auto">
          <a:xfrm>
            <a:off x="4467225" y="1471613"/>
            <a:ext cx="2781300" cy="368300"/>
          </a:xfrm>
          <a:prstGeom prst="rect">
            <a:avLst/>
          </a:prstGeom>
          <a:noFill/>
          <a:ln w="9525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it-IT" altLang="it-IT" sz="1800" b="1">
                <a:solidFill>
                  <a:srgbClr val="006666"/>
                </a:solidFill>
                <a:latin typeface="Roboto Condensed Light" charset="0"/>
              </a:rPr>
              <a:t>DB Manager FM AN-PU</a:t>
            </a:r>
          </a:p>
        </p:txBody>
      </p:sp>
      <p:sp>
        <p:nvSpPr>
          <p:cNvPr id="45059" name="CasellaDiTesto 4"/>
          <p:cNvSpPr txBox="1">
            <a:spLocks noChangeArrowheads="1"/>
          </p:cNvSpPr>
          <p:nvPr/>
        </p:nvSpPr>
        <p:spPr bwMode="auto">
          <a:xfrm>
            <a:off x="4872039" y="4781551"/>
            <a:ext cx="2232025" cy="646113"/>
          </a:xfrm>
          <a:prstGeom prst="rect">
            <a:avLst/>
          </a:prstGeom>
          <a:noFill/>
          <a:ln w="9525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800" b="1">
                <a:solidFill>
                  <a:srgbClr val="006666"/>
                </a:solidFill>
                <a:latin typeface="Roboto Condensed Light" charset="0"/>
              </a:rPr>
              <a:t>Aziende marchigiane</a:t>
            </a:r>
          </a:p>
        </p:txBody>
      </p:sp>
      <p:cxnSp>
        <p:nvCxnSpPr>
          <p:cNvPr id="7" name="Connettore 2 6"/>
          <p:cNvCxnSpPr/>
          <p:nvPr/>
        </p:nvCxnSpPr>
        <p:spPr>
          <a:xfrm flipV="1">
            <a:off x="2444750" y="1616076"/>
            <a:ext cx="1995488" cy="1236663"/>
          </a:xfrm>
          <a:prstGeom prst="straightConnector1">
            <a:avLst/>
          </a:prstGeom>
          <a:ln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1" name="CasellaDiTesto 9"/>
          <p:cNvSpPr txBox="1">
            <a:spLocks noChangeArrowheads="1"/>
          </p:cNvSpPr>
          <p:nvPr/>
        </p:nvSpPr>
        <p:spPr bwMode="auto">
          <a:xfrm>
            <a:off x="2279651" y="112553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it-IT" altLang="it-IT" sz="1200">
                <a:solidFill>
                  <a:srgbClr val="006666"/>
                </a:solidFill>
                <a:latin typeface="Roboto Condensed Light" charset="0"/>
              </a:rPr>
              <a:t>Mappatura</a:t>
            </a:r>
          </a:p>
          <a:p>
            <a:pPr algn="just"/>
            <a:r>
              <a:rPr lang="it-IT" altLang="it-IT" sz="1200">
                <a:solidFill>
                  <a:srgbClr val="006666"/>
                </a:solidFill>
                <a:latin typeface="Roboto Condensed Light" charset="0"/>
              </a:rPr>
              <a:t>Formazione</a:t>
            </a:r>
          </a:p>
          <a:p>
            <a:pPr algn="just"/>
            <a:r>
              <a:rPr lang="it-IT" altLang="it-IT" sz="1200">
                <a:solidFill>
                  <a:srgbClr val="006666"/>
                </a:solidFill>
                <a:latin typeface="Roboto Condensed Light" charset="0"/>
              </a:rPr>
              <a:t>Certificazione</a:t>
            </a:r>
          </a:p>
          <a:p>
            <a:pPr algn="just"/>
            <a:r>
              <a:rPr lang="it-IT" altLang="it-IT" sz="1200">
                <a:solidFill>
                  <a:srgbClr val="006666"/>
                </a:solidFill>
                <a:latin typeface="Roboto Condensed Light" charset="0"/>
              </a:rPr>
              <a:t>Networking</a:t>
            </a:r>
          </a:p>
        </p:txBody>
      </p:sp>
      <p:cxnSp>
        <p:nvCxnSpPr>
          <p:cNvPr id="16" name="Connettore 1 15"/>
          <p:cNvCxnSpPr>
            <a:stCxn id="45064" idx="2"/>
          </p:cNvCxnSpPr>
          <p:nvPr/>
        </p:nvCxnSpPr>
        <p:spPr>
          <a:xfrm>
            <a:off x="4522788" y="3856039"/>
            <a:ext cx="0" cy="1171575"/>
          </a:xfrm>
          <a:prstGeom prst="line">
            <a:avLst/>
          </a:prstGeom>
          <a:ln>
            <a:solidFill>
              <a:srgbClr val="00666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3" name="CasellaDiTesto 16"/>
          <p:cNvSpPr txBox="1">
            <a:spLocks noChangeArrowheads="1"/>
          </p:cNvSpPr>
          <p:nvPr/>
        </p:nvSpPr>
        <p:spPr bwMode="auto">
          <a:xfrm>
            <a:off x="8112125" y="1125539"/>
            <a:ext cx="2376488" cy="3322637"/>
          </a:xfrm>
          <a:prstGeom prst="rect">
            <a:avLst/>
          </a:prstGeom>
          <a:solidFill>
            <a:srgbClr val="006666"/>
          </a:solidFill>
          <a:ln w="9525">
            <a:solidFill>
              <a:srgbClr val="0066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400" b="1">
                <a:solidFill>
                  <a:schemeClr val="bg1"/>
                </a:solidFill>
                <a:latin typeface="Roboto Condensed Light" charset="0"/>
              </a:rPr>
              <a:t>Partnership con CDI per servizi di </a:t>
            </a:r>
          </a:p>
          <a:p>
            <a:pPr algn="ctr"/>
            <a:r>
              <a:rPr lang="it-IT" altLang="it-IT" sz="1400" b="1">
                <a:solidFill>
                  <a:schemeClr val="bg1"/>
                </a:solidFill>
                <a:latin typeface="Roboto Condensed Light" charset="0"/>
              </a:rPr>
              <a:t>TEMPORARY MANAGEMENT</a:t>
            </a:r>
          </a:p>
          <a:p>
            <a:pPr algn="ctr"/>
            <a:endParaRPr lang="it-IT" altLang="it-IT" sz="1400">
              <a:solidFill>
                <a:schemeClr val="bg1"/>
              </a:solidFill>
              <a:latin typeface="Roboto Condensed Light" charset="0"/>
            </a:endParaRPr>
          </a:p>
          <a:p>
            <a:pPr algn="ctr"/>
            <a:r>
              <a:rPr lang="it-IT" altLang="it-IT" sz="1400" b="1">
                <a:solidFill>
                  <a:schemeClr val="bg1"/>
                </a:solidFill>
                <a:latin typeface="Roboto Condensed Light" charset="0"/>
              </a:rPr>
              <a:t>EFFICIENCY DRIVEN</a:t>
            </a:r>
          </a:p>
          <a:p>
            <a:pPr algn="ctr"/>
            <a:r>
              <a:rPr lang="it-IT" altLang="it-IT" sz="1400">
                <a:solidFill>
                  <a:schemeClr val="bg1"/>
                </a:solidFill>
                <a:latin typeface="Roboto Condensed Light" charset="0"/>
              </a:rPr>
              <a:t>Organizzazione</a:t>
            </a:r>
          </a:p>
          <a:p>
            <a:pPr algn="ctr"/>
            <a:r>
              <a:rPr lang="it-IT" altLang="it-IT" sz="1400">
                <a:solidFill>
                  <a:schemeClr val="bg1"/>
                </a:solidFill>
                <a:latin typeface="Roboto Condensed Light" charset="0"/>
              </a:rPr>
              <a:t>Risparmio costi</a:t>
            </a:r>
          </a:p>
          <a:p>
            <a:pPr algn="ctr"/>
            <a:r>
              <a:rPr lang="it-IT" altLang="it-IT" sz="1400">
                <a:solidFill>
                  <a:schemeClr val="bg1"/>
                </a:solidFill>
                <a:latin typeface="Roboto Condensed Light" charset="0"/>
              </a:rPr>
              <a:t>Sistemi di controllo</a:t>
            </a:r>
          </a:p>
          <a:p>
            <a:pPr algn="ctr"/>
            <a:endParaRPr lang="it-IT" altLang="it-IT" sz="1400">
              <a:solidFill>
                <a:schemeClr val="bg1"/>
              </a:solidFill>
              <a:latin typeface="Roboto Condensed Light" charset="0"/>
            </a:endParaRPr>
          </a:p>
          <a:p>
            <a:pPr algn="ctr"/>
            <a:r>
              <a:rPr lang="it-IT" altLang="it-IT" sz="1400" b="1">
                <a:solidFill>
                  <a:schemeClr val="bg1"/>
                </a:solidFill>
                <a:latin typeface="Roboto Condensed Light" charset="0"/>
              </a:rPr>
              <a:t>EFFECTIVENESS DRIVEN</a:t>
            </a:r>
          </a:p>
          <a:p>
            <a:pPr algn="ctr"/>
            <a:r>
              <a:rPr lang="it-IT" altLang="it-IT" sz="1400">
                <a:solidFill>
                  <a:schemeClr val="bg1"/>
                </a:solidFill>
                <a:latin typeface="Roboto Condensed Light" charset="0"/>
              </a:rPr>
              <a:t>Marketing</a:t>
            </a:r>
          </a:p>
          <a:p>
            <a:pPr algn="ctr"/>
            <a:endParaRPr lang="it-IT" altLang="it-IT" sz="1400">
              <a:solidFill>
                <a:schemeClr val="bg1"/>
              </a:solidFill>
              <a:latin typeface="Roboto Condensed Light" charset="0"/>
            </a:endParaRPr>
          </a:p>
          <a:p>
            <a:pPr algn="ctr"/>
            <a:r>
              <a:rPr lang="it-IT" altLang="it-IT" sz="1400">
                <a:solidFill>
                  <a:schemeClr val="bg1"/>
                </a:solidFill>
                <a:latin typeface="Roboto Condensed Light" charset="0"/>
              </a:rPr>
              <a:t>Vendite</a:t>
            </a:r>
          </a:p>
          <a:p>
            <a:pPr algn="ctr"/>
            <a:r>
              <a:rPr lang="it-IT" altLang="it-IT" sz="1400">
                <a:solidFill>
                  <a:schemeClr val="bg1"/>
                </a:solidFill>
                <a:latin typeface="Roboto Condensed Light" charset="0"/>
              </a:rPr>
              <a:t>Sviluppo mercati</a:t>
            </a:r>
          </a:p>
        </p:txBody>
      </p:sp>
      <p:sp>
        <p:nvSpPr>
          <p:cNvPr id="45064" name="CasellaDiTesto 19"/>
          <p:cNvSpPr txBox="1">
            <a:spLocks noChangeArrowheads="1"/>
          </p:cNvSpPr>
          <p:nvPr/>
        </p:nvSpPr>
        <p:spPr bwMode="auto">
          <a:xfrm>
            <a:off x="3902076" y="2255838"/>
            <a:ext cx="1241425" cy="1600200"/>
          </a:xfrm>
          <a:prstGeom prst="rect">
            <a:avLst/>
          </a:prstGeom>
          <a:noFill/>
          <a:ln w="9525">
            <a:solidFill>
              <a:srgbClr val="006666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400" b="1">
                <a:solidFill>
                  <a:srgbClr val="006666"/>
                </a:solidFill>
                <a:latin typeface="Roboto Condensed Light" charset="0"/>
              </a:rPr>
              <a:t>Marketing territoriale</a:t>
            </a:r>
          </a:p>
          <a:p>
            <a:pPr algn="ctr"/>
            <a:endParaRPr lang="it-IT" altLang="it-IT" sz="1400" b="1">
              <a:solidFill>
                <a:srgbClr val="006666"/>
              </a:solidFill>
              <a:latin typeface="Roboto Condensed Light" charset="0"/>
            </a:endParaRPr>
          </a:p>
          <a:p>
            <a:pPr algn="ctr"/>
            <a:r>
              <a:rPr lang="it-IT" altLang="it-IT" sz="1400" b="1">
                <a:solidFill>
                  <a:srgbClr val="006666"/>
                </a:solidFill>
                <a:latin typeface="Roboto Condensed Light" charset="0"/>
              </a:rPr>
              <a:t>Definizione modello  e tipologia di  servizi</a:t>
            </a:r>
          </a:p>
        </p:txBody>
      </p:sp>
      <p:cxnSp>
        <p:nvCxnSpPr>
          <p:cNvPr id="22" name="Connettore 1 21"/>
          <p:cNvCxnSpPr/>
          <p:nvPr/>
        </p:nvCxnSpPr>
        <p:spPr>
          <a:xfrm>
            <a:off x="3359151" y="3292475"/>
            <a:ext cx="542925" cy="0"/>
          </a:xfrm>
          <a:prstGeom prst="line">
            <a:avLst/>
          </a:prstGeom>
          <a:ln>
            <a:solidFill>
              <a:srgbClr val="00666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6" name="CasellaDiTesto 22"/>
          <p:cNvSpPr txBox="1">
            <a:spLocks noChangeArrowheads="1"/>
          </p:cNvSpPr>
          <p:nvPr/>
        </p:nvSpPr>
        <p:spPr bwMode="auto">
          <a:xfrm>
            <a:off x="5468939" y="2370138"/>
            <a:ext cx="1933575" cy="1384300"/>
          </a:xfrm>
          <a:prstGeom prst="rect">
            <a:avLst/>
          </a:prstGeom>
          <a:noFill/>
          <a:ln w="9525">
            <a:solidFill>
              <a:srgbClr val="C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400" b="1">
                <a:solidFill>
                  <a:srgbClr val="FF0000"/>
                </a:solidFill>
                <a:latin typeface="Roboto Condensed Light" charset="0"/>
              </a:rPr>
              <a:t>Primo approccio</a:t>
            </a:r>
          </a:p>
          <a:p>
            <a:pPr algn="ctr"/>
            <a:endParaRPr lang="it-IT" altLang="it-IT" sz="1400" b="1">
              <a:solidFill>
                <a:srgbClr val="FF0000"/>
              </a:solidFill>
              <a:latin typeface="Roboto Condensed Light" charset="0"/>
            </a:endParaRPr>
          </a:p>
          <a:p>
            <a:pPr algn="ctr"/>
            <a:r>
              <a:rPr lang="it-IT" altLang="it-IT" sz="1400" b="1">
                <a:solidFill>
                  <a:srgbClr val="FF0000"/>
                </a:solidFill>
                <a:latin typeface="Roboto Condensed Light" charset="0"/>
              </a:rPr>
              <a:t>ANALISI ESIGENZE</a:t>
            </a:r>
          </a:p>
          <a:p>
            <a:pPr algn="ctr"/>
            <a:endParaRPr lang="it-IT" altLang="it-IT" sz="1400" b="1">
              <a:solidFill>
                <a:srgbClr val="FF0000"/>
              </a:solidFill>
              <a:latin typeface="Roboto Condensed Light" charset="0"/>
            </a:endParaRPr>
          </a:p>
          <a:p>
            <a:pPr algn="ctr"/>
            <a:r>
              <a:rPr lang="it-IT" altLang="it-IT" sz="1400" b="1">
                <a:solidFill>
                  <a:srgbClr val="FF0000"/>
                </a:solidFill>
                <a:latin typeface="Roboto Condensed Light" charset="0"/>
              </a:rPr>
              <a:t>PROPOSTA INTERVENTO</a:t>
            </a:r>
          </a:p>
        </p:txBody>
      </p:sp>
      <p:cxnSp>
        <p:nvCxnSpPr>
          <p:cNvPr id="28" name="Connettore 2 27"/>
          <p:cNvCxnSpPr>
            <a:endCxn id="45059" idx="1"/>
          </p:cNvCxnSpPr>
          <p:nvPr/>
        </p:nvCxnSpPr>
        <p:spPr>
          <a:xfrm>
            <a:off x="4522788" y="5027614"/>
            <a:ext cx="349250" cy="77787"/>
          </a:xfrm>
          <a:prstGeom prst="straightConnector1">
            <a:avLst/>
          </a:prstGeom>
          <a:ln>
            <a:solidFill>
              <a:srgbClr val="006666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V="1">
            <a:off x="6456363" y="4216400"/>
            <a:ext cx="0" cy="565150"/>
          </a:xfrm>
          <a:prstGeom prst="straightConnector1">
            <a:avLst/>
          </a:prstGeom>
          <a:ln>
            <a:solidFill>
              <a:srgbClr val="006666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flipH="1" flipV="1">
            <a:off x="6435726" y="2084388"/>
            <a:ext cx="9525" cy="285750"/>
          </a:xfrm>
          <a:prstGeom prst="straightConnector1">
            <a:avLst/>
          </a:prstGeom>
          <a:ln>
            <a:solidFill>
              <a:srgbClr val="006666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>
            <a:off x="6610351" y="1471613"/>
            <a:ext cx="1501775" cy="0"/>
          </a:xfrm>
          <a:prstGeom prst="straightConnector1">
            <a:avLst/>
          </a:prstGeom>
          <a:ln>
            <a:solidFill>
              <a:srgbClr val="006666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 flipH="1">
            <a:off x="7104063" y="5027613"/>
            <a:ext cx="1008062" cy="0"/>
          </a:xfrm>
          <a:prstGeom prst="straightConnector1">
            <a:avLst/>
          </a:prstGeom>
          <a:ln w="2540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72" name="CasellaDiTesto 36"/>
          <p:cNvSpPr txBox="1">
            <a:spLocks noChangeArrowheads="1"/>
          </p:cNvSpPr>
          <p:nvPr/>
        </p:nvSpPr>
        <p:spPr bwMode="auto">
          <a:xfrm>
            <a:off x="4470401" y="968375"/>
            <a:ext cx="2778125" cy="369888"/>
          </a:xfrm>
          <a:prstGeom prst="rect">
            <a:avLst/>
          </a:prstGeom>
          <a:noFill/>
          <a:ln w="9525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1800">
                <a:solidFill>
                  <a:srgbClr val="006666"/>
                </a:solidFill>
                <a:latin typeface="Roboto Condensed" charset="0"/>
              </a:rPr>
              <a:t>DB Manager CDI</a:t>
            </a:r>
          </a:p>
        </p:txBody>
      </p:sp>
      <p:pic>
        <p:nvPicPr>
          <p:cNvPr id="4507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2990850"/>
            <a:ext cx="2087563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074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050" y="412750"/>
            <a:ext cx="23764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75" name="CasellaDiTesto 1"/>
          <p:cNvSpPr txBox="1">
            <a:spLocks noChangeArrowheads="1"/>
          </p:cNvSpPr>
          <p:nvPr/>
        </p:nvSpPr>
        <p:spPr bwMode="auto">
          <a:xfrm>
            <a:off x="1631950" y="6308726"/>
            <a:ext cx="23764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200" b="1" i="1">
                <a:solidFill>
                  <a:srgbClr val="006666"/>
                </a:solidFill>
                <a:latin typeface="Roboto Condensed" charset="0"/>
              </a:rPr>
              <a:t>CONNESSIONI MANAGERIALI</a:t>
            </a:r>
            <a:endParaRPr lang="it-IT" altLang="it-IT" sz="1200" i="1">
              <a:solidFill>
                <a:srgbClr val="006666"/>
              </a:solidFill>
              <a:latin typeface="Roboto Condensed" charset="0"/>
            </a:endParaRPr>
          </a:p>
        </p:txBody>
      </p:sp>
      <p:pic>
        <p:nvPicPr>
          <p:cNvPr id="4507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237289"/>
            <a:ext cx="205105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77" name="CasellaDiTesto 1"/>
          <p:cNvSpPr txBox="1">
            <a:spLocks noChangeArrowheads="1"/>
          </p:cNvSpPr>
          <p:nvPr/>
        </p:nvSpPr>
        <p:spPr bwMode="auto">
          <a:xfrm>
            <a:off x="9551988" y="6308726"/>
            <a:ext cx="7921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200" b="1" i="1">
                <a:solidFill>
                  <a:srgbClr val="006666"/>
                </a:solidFill>
                <a:latin typeface="Roboto Condensed" charset="0"/>
              </a:rPr>
              <a:t>PAG. 5</a:t>
            </a:r>
            <a:endParaRPr lang="it-IT" altLang="it-IT" sz="1200" i="1">
              <a:solidFill>
                <a:srgbClr val="006666"/>
              </a:solidFill>
              <a:latin typeface="Roboto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MS PGothic</vt:lpstr>
      <vt:lpstr>Arial</vt:lpstr>
      <vt:lpstr>Calibri</vt:lpstr>
      <vt:lpstr>Calibri Light</vt:lpstr>
      <vt:lpstr>Roboto Condensed</vt:lpstr>
      <vt:lpstr>Roboto Condensed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Federmanager</dc:creator>
  <cp:lastModifiedBy>Federmanager</cp:lastModifiedBy>
  <cp:revision>1</cp:revision>
  <dcterms:created xsi:type="dcterms:W3CDTF">2016-02-22T15:09:30Z</dcterms:created>
  <dcterms:modified xsi:type="dcterms:W3CDTF">2016-02-22T15:09:46Z</dcterms:modified>
</cp:coreProperties>
</file>